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DDDDDD"/>
    <a:srgbClr val="336600"/>
    <a:srgbClr val="669900"/>
    <a:srgbClr val="87C5CB"/>
    <a:srgbClr val="5BFFFF"/>
    <a:srgbClr val="808000"/>
    <a:srgbClr val="D1F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199" autoAdjust="0"/>
  </p:normalViewPr>
  <p:slideViewPr>
    <p:cSldViewPr>
      <p:cViewPr>
        <p:scale>
          <a:sx n="20" d="100"/>
          <a:sy n="20" d="100"/>
        </p:scale>
        <p:origin x="-2730" y="-55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Score (out of 15)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Pre-test</c:v>
                </c:pt>
                <c:pt idx="1">
                  <c:v>Post- test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4.2</c:v>
                </c:pt>
                <c:pt idx="1">
                  <c:v>14.6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244224"/>
        <c:axId val="26245760"/>
      </c:barChart>
      <c:catAx>
        <c:axId val="26244224"/>
        <c:scaling>
          <c:orientation val="minMax"/>
        </c:scaling>
        <c:delete val="0"/>
        <c:axPos val="b"/>
        <c:majorTickMark val="out"/>
        <c:minorTickMark val="none"/>
        <c:tickLblPos val="nextTo"/>
        <c:crossAx val="26245760"/>
        <c:crosses val="autoZero"/>
        <c:auto val="1"/>
        <c:lblAlgn val="ctr"/>
        <c:lblOffset val="100"/>
        <c:noMultiLvlLbl val="0"/>
      </c:catAx>
      <c:valAx>
        <c:axId val="26245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244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F0B101C-5B19-41DF-95FA-44D4EFB69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45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2CC637-DC1A-422E-A939-061D6EB1999F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6EC8B-BBB8-4627-9C12-106BEB3A0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6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34283-AEA1-4D3F-B3F2-5B52F9B98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4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5837" cy="28089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3" cy="28089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89DEA-2323-4D0E-9147-0F2C5E83A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7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93925" y="7680325"/>
            <a:ext cx="19675475" cy="2172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22021800" y="7680325"/>
            <a:ext cx="19675475" cy="2172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8299C-17B3-44B1-B052-CEACAA9A4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36CE8-E330-4415-86D5-40687388B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38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53DCF-3D02-4D8F-8D3C-0C7DB05EE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07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680325"/>
            <a:ext cx="19675475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7629D-8165-47E0-B437-113E0B875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0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F128F-276E-4E05-B2AB-A7A5F140B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3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9DEC3-FA4E-4D04-9763-B97364C9A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9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5C58A-C8E9-4705-94F0-1509B4398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10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08867-3901-4435-8F06-FADE497E8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43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512EE-96A2-4FE9-BA9E-76EF90F47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6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07" tIns="235104" rIns="470207" bIns="2351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7680325"/>
            <a:ext cx="39503350" cy="2172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07" tIns="235104" rIns="470207" bIns="2351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29978350"/>
            <a:ext cx="10242550" cy="2286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470207" tIns="235104" rIns="470207" bIns="235104" numCol="1" anchor="t" anchorCtr="0" compatLnSpc="1">
            <a:prstTxWarp prst="textNoShape">
              <a:avLst/>
            </a:prstTxWarp>
          </a:bodyPr>
          <a:lstStyle>
            <a:lvl1pPr>
              <a:defRPr sz="7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78350"/>
            <a:ext cx="13900150" cy="2286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470207" tIns="235104" rIns="470207" bIns="235104" numCol="1" anchor="t" anchorCtr="0" compatLnSpc="1">
            <a:prstTxWarp prst="textNoShape">
              <a:avLst/>
            </a:prstTxWarp>
          </a:bodyPr>
          <a:lstStyle>
            <a:lvl1pPr algn="ctr">
              <a:defRPr sz="7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78350"/>
            <a:ext cx="10242550" cy="2286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470207" tIns="235104" rIns="470207" bIns="235104" numCol="1" anchor="t" anchorCtr="0" compatLnSpc="1">
            <a:prstTxWarp prst="textNoShape">
              <a:avLst/>
            </a:prstTxWarp>
          </a:bodyPr>
          <a:lstStyle>
            <a:lvl1pPr algn="r">
              <a:defRPr sz="7100"/>
            </a:lvl1pPr>
          </a:lstStyle>
          <a:p>
            <a:pPr>
              <a:defRPr/>
            </a:pPr>
            <a:fld id="{FF7C6C35-3651-4A3B-AC3C-B07F3644F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2pPr>
      <a:lvl3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3pPr>
      <a:lvl4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4pPr>
      <a:lvl5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5pPr>
      <a:lvl6pPr marL="4572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6pPr>
      <a:lvl7pPr marL="9144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7pPr>
      <a:lvl8pPr marL="13716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8pPr>
      <a:lvl9pPr marL="18288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9pPr>
    </p:titleStyle>
    <p:bodyStyle>
      <a:lvl1pPr marL="1762125" indent="-1762125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2700" indent="-147161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75338" indent="-1171575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2400">
          <a:solidFill>
            <a:schemeClr val="tx1"/>
          </a:solidFill>
          <a:latin typeface="+mn-lt"/>
        </a:defRPr>
      </a:lvl3pPr>
      <a:lvl4pPr marL="8228013" indent="-117316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</a:defRPr>
      </a:lvl4pPr>
      <a:lvl5pPr marL="10582275" indent="-1176338" algn="l" defTabSz="4703763" rtl="0" eaLnBrk="0" fontAlgn="base" hangingPunct="0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5pPr>
      <a:lvl6pPr marL="110394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6pPr>
      <a:lvl7pPr marL="114966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7pPr>
      <a:lvl8pPr marL="119538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8pPr>
      <a:lvl9pPr marL="124110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7C5CB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3"/>
          <p:cNvSpPr>
            <a:spLocks noGrp="1" noChangeArrowheads="1"/>
          </p:cNvSpPr>
          <p:nvPr>
            <p:ph type="title"/>
          </p:nvPr>
        </p:nvSpPr>
        <p:spPr>
          <a:solidFill>
            <a:srgbClr val="008080"/>
          </a:solidFill>
          <a:ln w="60325" cap="flat">
            <a:solidFill>
              <a:srgbClr val="6699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1300" b="1" dirty="0" smtClean="0">
                <a:solidFill>
                  <a:schemeClr val="bg1"/>
                </a:solidFill>
                <a:latin typeface="Lucida Bright" pitchFamily="18" charset="0"/>
              </a:rPr>
              <a:t>Materials Selection of a Medical Device</a:t>
            </a:r>
            <a:r>
              <a:rPr lang="en-US" sz="6000" dirty="0" smtClean="0">
                <a:latin typeface="Lucida Bright" pitchFamily="18" charset="0"/>
              </a:rPr>
              <a:t/>
            </a:r>
            <a:br>
              <a:rPr lang="en-US" sz="6000" dirty="0" smtClean="0">
                <a:latin typeface="Lucida Bright" pitchFamily="18" charset="0"/>
              </a:rPr>
            </a:br>
            <a:r>
              <a:rPr lang="en-US" sz="7200" dirty="0" err="1" smtClean="0">
                <a:solidFill>
                  <a:schemeClr val="bg1"/>
                </a:solidFill>
                <a:latin typeface="Lucida Bright" pitchFamily="18" charset="0"/>
              </a:rPr>
              <a:t>Kenechukwu</a:t>
            </a:r>
            <a:r>
              <a:rPr lang="en-US" sz="7200" dirty="0" smtClean="0">
                <a:solidFill>
                  <a:schemeClr val="bg1"/>
                </a:solidFill>
                <a:latin typeface="Lucida Bright" pitchFamily="18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Lucida Bright" pitchFamily="18" charset="0"/>
              </a:rPr>
              <a:t>Okoye</a:t>
            </a:r>
            <a:r>
              <a:rPr lang="en-US" sz="7200" i="1" dirty="0" smtClean="0">
                <a:solidFill>
                  <a:schemeClr val="bg1"/>
                </a:solidFill>
                <a:latin typeface="Lucida Bright" pitchFamily="18" charset="0"/>
              </a:rPr>
              <a:t/>
            </a:r>
            <a:br>
              <a:rPr lang="en-US" sz="7200" i="1" dirty="0" smtClean="0">
                <a:solidFill>
                  <a:schemeClr val="bg1"/>
                </a:solidFill>
                <a:latin typeface="Lucida Bright" pitchFamily="18" charset="0"/>
              </a:rPr>
            </a:br>
            <a:r>
              <a:rPr lang="en-US" sz="7200" dirty="0" smtClean="0">
                <a:solidFill>
                  <a:schemeClr val="bg1"/>
                </a:solidFill>
                <a:latin typeface="Lucida Bright" pitchFamily="18" charset="0"/>
              </a:rPr>
              <a:t>Loveland HS, Biology</a:t>
            </a:r>
          </a:p>
        </p:txBody>
      </p:sp>
      <p:sp>
        <p:nvSpPr>
          <p:cNvPr id="2051" name="Rectangle 17"/>
          <p:cNvSpPr>
            <a:spLocks noChangeArrowheads="1"/>
          </p:cNvSpPr>
          <p:nvPr/>
        </p:nvSpPr>
        <p:spPr bwMode="auto">
          <a:xfrm>
            <a:off x="457200" y="7429500"/>
            <a:ext cx="13893800" cy="1371600"/>
          </a:xfrm>
          <a:prstGeom prst="rect">
            <a:avLst/>
          </a:prstGeom>
          <a:solidFill>
            <a:srgbClr val="D1F0E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/>
            <a:r>
              <a:rPr lang="en-US" sz="6400" b="1" dirty="0" smtClean="0">
                <a:solidFill>
                  <a:srgbClr val="008080"/>
                </a:solidFill>
                <a:latin typeface="Lucida Bright" pitchFamily="18" charset="0"/>
              </a:rPr>
              <a:t>Unit Overview</a:t>
            </a:r>
            <a:endParaRPr lang="en-US" sz="6400" b="1" dirty="0">
              <a:solidFill>
                <a:srgbClr val="008080"/>
              </a:solidFill>
              <a:latin typeface="Lucida Bright" pitchFamily="18" charset="0"/>
            </a:endParaRPr>
          </a:p>
        </p:txBody>
      </p:sp>
      <p:sp>
        <p:nvSpPr>
          <p:cNvPr id="2052" name="Rectangle 19"/>
          <p:cNvSpPr>
            <a:spLocks noChangeArrowheads="1"/>
          </p:cNvSpPr>
          <p:nvPr/>
        </p:nvSpPr>
        <p:spPr bwMode="auto">
          <a:xfrm>
            <a:off x="14814550" y="7467600"/>
            <a:ext cx="13893800" cy="1371600"/>
          </a:xfrm>
          <a:prstGeom prst="rect">
            <a:avLst/>
          </a:prstGeom>
          <a:solidFill>
            <a:srgbClr val="D1F0E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/>
            <a:r>
              <a:rPr lang="en-US" sz="6400" b="1">
                <a:solidFill>
                  <a:srgbClr val="008080"/>
                </a:solidFill>
                <a:latin typeface="Lucida Bright" pitchFamily="18" charset="0"/>
              </a:rPr>
              <a:t>Unit Activity Implementation</a:t>
            </a:r>
          </a:p>
        </p:txBody>
      </p:sp>
      <p:sp>
        <p:nvSpPr>
          <p:cNvPr id="2053" name="Rectangle 20"/>
          <p:cNvSpPr>
            <a:spLocks noChangeArrowheads="1"/>
          </p:cNvSpPr>
          <p:nvPr/>
        </p:nvSpPr>
        <p:spPr bwMode="auto">
          <a:xfrm>
            <a:off x="29381450" y="7467600"/>
            <a:ext cx="13893800" cy="1371600"/>
          </a:xfrm>
          <a:prstGeom prst="rect">
            <a:avLst/>
          </a:prstGeom>
          <a:solidFill>
            <a:srgbClr val="D1F0E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/>
            <a:r>
              <a:rPr lang="en-US" sz="6400" b="1" dirty="0">
                <a:solidFill>
                  <a:srgbClr val="008080"/>
                </a:solidFill>
                <a:latin typeface="Lucida Bright" pitchFamily="18" charset="0"/>
              </a:rPr>
              <a:t>Student </a:t>
            </a:r>
            <a:r>
              <a:rPr lang="en-US" sz="6400" b="1" dirty="0" smtClean="0">
                <a:solidFill>
                  <a:srgbClr val="008080"/>
                </a:solidFill>
                <a:latin typeface="Lucida Bright" pitchFamily="18" charset="0"/>
              </a:rPr>
              <a:t>Work</a:t>
            </a:r>
            <a:endParaRPr lang="en-US" sz="6400" b="1" dirty="0">
              <a:solidFill>
                <a:srgbClr val="008080"/>
              </a:solidFill>
              <a:latin typeface="Lucida Bright" pitchFamily="18" charset="0"/>
            </a:endParaRPr>
          </a:p>
        </p:txBody>
      </p:sp>
      <p:sp>
        <p:nvSpPr>
          <p:cNvPr id="2054" name="Text Box 21"/>
          <p:cNvSpPr txBox="1">
            <a:spLocks noChangeArrowheads="1"/>
          </p:cNvSpPr>
          <p:nvPr/>
        </p:nvSpPr>
        <p:spPr bwMode="auto">
          <a:xfrm>
            <a:off x="730250" y="16681450"/>
            <a:ext cx="13290550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33" tIns="85716" rIns="171433" bIns="85716">
            <a:spAutoFit/>
          </a:bodyPr>
          <a:lstStyle>
            <a:lvl1pPr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9200"/>
          </a:p>
        </p:txBody>
      </p:sp>
      <p:sp>
        <p:nvSpPr>
          <p:cNvPr id="2055" name="Text Box 22"/>
          <p:cNvSpPr txBox="1">
            <a:spLocks noChangeArrowheads="1"/>
          </p:cNvSpPr>
          <p:nvPr/>
        </p:nvSpPr>
        <p:spPr bwMode="auto">
          <a:xfrm>
            <a:off x="609600" y="16529050"/>
            <a:ext cx="13776325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33" tIns="85716" rIns="171433" bIns="85716">
            <a:spAutoFit/>
          </a:bodyPr>
          <a:lstStyle>
            <a:lvl1pPr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9200"/>
          </a:p>
        </p:txBody>
      </p:sp>
      <p:sp>
        <p:nvSpPr>
          <p:cNvPr id="2056" name="Rectangle 25"/>
          <p:cNvSpPr>
            <a:spLocks noChangeArrowheads="1"/>
          </p:cNvSpPr>
          <p:nvPr/>
        </p:nvSpPr>
        <p:spPr bwMode="auto">
          <a:xfrm>
            <a:off x="592388" y="16139903"/>
            <a:ext cx="13893800" cy="1371600"/>
          </a:xfrm>
          <a:prstGeom prst="rect">
            <a:avLst/>
          </a:prstGeom>
          <a:solidFill>
            <a:srgbClr val="D1F0E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/>
            <a:r>
              <a:rPr lang="en-US" sz="6400" b="1" dirty="0" smtClean="0">
                <a:solidFill>
                  <a:srgbClr val="008080"/>
                </a:solidFill>
                <a:latin typeface="Lucida Bright" pitchFamily="18" charset="0"/>
              </a:rPr>
              <a:t>Activity </a:t>
            </a:r>
            <a:r>
              <a:rPr lang="en-US" sz="6400" b="1" dirty="0">
                <a:solidFill>
                  <a:srgbClr val="008080"/>
                </a:solidFill>
                <a:latin typeface="Lucida Bright" pitchFamily="18" charset="0"/>
              </a:rPr>
              <a:t>Structure</a:t>
            </a:r>
          </a:p>
        </p:txBody>
      </p:sp>
      <p:sp>
        <p:nvSpPr>
          <p:cNvPr id="2057" name="Rectangle 26"/>
          <p:cNvSpPr>
            <a:spLocks noChangeArrowheads="1"/>
          </p:cNvSpPr>
          <p:nvPr/>
        </p:nvSpPr>
        <p:spPr bwMode="auto">
          <a:xfrm>
            <a:off x="29267150" y="23088600"/>
            <a:ext cx="13893800" cy="1371600"/>
          </a:xfrm>
          <a:prstGeom prst="rect">
            <a:avLst/>
          </a:prstGeom>
          <a:solidFill>
            <a:srgbClr val="D1F0E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/>
            <a:r>
              <a:rPr lang="en-US" sz="6400" b="1">
                <a:solidFill>
                  <a:srgbClr val="008080"/>
                </a:solidFill>
                <a:latin typeface="Lucida Bright" pitchFamily="18" charset="0"/>
              </a:rPr>
              <a:t>Reflection and Conclusion</a:t>
            </a:r>
          </a:p>
        </p:txBody>
      </p:sp>
      <p:sp>
        <p:nvSpPr>
          <p:cNvPr id="2058" name="Rectangle 30"/>
          <p:cNvSpPr>
            <a:spLocks noChangeArrowheads="1"/>
          </p:cNvSpPr>
          <p:nvPr/>
        </p:nvSpPr>
        <p:spPr bwMode="auto">
          <a:xfrm>
            <a:off x="14814550" y="19964401"/>
            <a:ext cx="13893800" cy="1682006"/>
          </a:xfrm>
          <a:prstGeom prst="rect">
            <a:avLst/>
          </a:prstGeom>
          <a:solidFill>
            <a:srgbClr val="D1F0E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/>
            <a:r>
              <a:rPr lang="en-US" sz="6400" b="1">
                <a:solidFill>
                  <a:srgbClr val="008080"/>
                </a:solidFill>
                <a:latin typeface="Lucida Bright" pitchFamily="18" charset="0"/>
              </a:rPr>
              <a:t>Engineering Design Process </a:t>
            </a:r>
          </a:p>
        </p:txBody>
      </p:sp>
      <p:sp>
        <p:nvSpPr>
          <p:cNvPr id="2059" name="Text Box 32"/>
          <p:cNvSpPr txBox="1">
            <a:spLocks noChangeArrowheads="1"/>
          </p:cNvSpPr>
          <p:nvPr/>
        </p:nvSpPr>
        <p:spPr bwMode="auto">
          <a:xfrm>
            <a:off x="873125" y="17953038"/>
            <a:ext cx="13411200" cy="1327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33" tIns="85716" rIns="171433" bIns="85716">
            <a:spAutoFit/>
          </a:bodyPr>
          <a:lstStyle>
            <a:lvl1pPr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latin typeface="Lucida Bright" pitchFamily="18" charset="0"/>
              </a:rPr>
              <a:t>Title: </a:t>
            </a:r>
            <a:r>
              <a:rPr lang="en-US" sz="5400" b="1" dirty="0">
                <a:latin typeface="Lucida Bright" pitchFamily="18" charset="0"/>
              </a:rPr>
              <a:t> Materials Selection of a Medical Device</a:t>
            </a:r>
            <a:endParaRPr lang="en-US" sz="5400" b="1" dirty="0" smtClean="0">
              <a:latin typeface="Lucida Bright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5400" b="1" dirty="0" smtClean="0">
              <a:latin typeface="Lucida Bright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latin typeface="Lucida Bright" pitchFamily="18" charset="0"/>
              </a:rPr>
              <a:t>Guiding Questions:</a:t>
            </a:r>
          </a:p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latin typeface="Lucida Bright" pitchFamily="18" charset="0"/>
              </a:rPr>
              <a:t> How do you select the type of material to go into a medical device?</a:t>
            </a:r>
          </a:p>
          <a:p>
            <a:pPr eaLnBrk="1" hangingPunct="1">
              <a:spcBef>
                <a:spcPct val="50000"/>
              </a:spcBef>
            </a:pPr>
            <a:endParaRPr lang="en-US" sz="4300" b="1" dirty="0">
              <a:latin typeface="Lucida Bright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300" b="1" dirty="0">
              <a:latin typeface="Lucida Bright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latin typeface="Lucida Bright" pitchFamily="18" charset="0"/>
              </a:rPr>
              <a:t>Objectives:</a:t>
            </a:r>
            <a:endParaRPr lang="en-US" sz="5400" b="1" dirty="0">
              <a:latin typeface="Lucida Bright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4300" b="1" dirty="0" smtClean="0"/>
              <a:t>Identify Material Properties and how they meet device needs. </a:t>
            </a:r>
            <a:endParaRPr lang="en-US" sz="4300" b="1" dirty="0"/>
          </a:p>
          <a:p>
            <a:pPr eaLnBrk="1" hangingPunct="1">
              <a:spcBef>
                <a:spcPct val="50000"/>
              </a:spcBef>
            </a:pPr>
            <a:endParaRPr lang="en-US" sz="4300" b="1" dirty="0"/>
          </a:p>
          <a:p>
            <a:pPr eaLnBrk="1" hangingPunct="1">
              <a:spcBef>
                <a:spcPct val="50000"/>
              </a:spcBef>
            </a:pPr>
            <a:endParaRPr lang="en-US" sz="4300" b="1" dirty="0"/>
          </a:p>
        </p:txBody>
      </p:sp>
      <p:sp>
        <p:nvSpPr>
          <p:cNvPr id="2060" name="Text Box 35"/>
          <p:cNvSpPr txBox="1">
            <a:spLocks noChangeArrowheads="1"/>
          </p:cNvSpPr>
          <p:nvPr/>
        </p:nvSpPr>
        <p:spPr bwMode="auto">
          <a:xfrm>
            <a:off x="14995525" y="9296400"/>
            <a:ext cx="135350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33" tIns="85716" rIns="171433" bIns="85716"/>
          <a:lstStyle>
            <a:lvl1pPr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4300" b="1">
              <a:solidFill>
                <a:srgbClr val="3366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sz="10300" b="1"/>
          </a:p>
        </p:txBody>
      </p:sp>
      <p:sp>
        <p:nvSpPr>
          <p:cNvPr id="2061" name="Text Box 36"/>
          <p:cNvSpPr txBox="1">
            <a:spLocks noChangeArrowheads="1"/>
          </p:cNvSpPr>
          <p:nvPr/>
        </p:nvSpPr>
        <p:spPr bwMode="auto">
          <a:xfrm>
            <a:off x="29505275" y="9296400"/>
            <a:ext cx="13655675" cy="12414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33" tIns="85716" rIns="171433" bIns="85716">
            <a:spAutoFit/>
          </a:bodyPr>
          <a:lstStyle>
            <a:lvl1pPr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300" dirty="0" smtClean="0"/>
              <a:t>.</a:t>
            </a:r>
            <a:endParaRPr lang="en-US" sz="4300" dirty="0"/>
          </a:p>
          <a:p>
            <a:pPr eaLnBrk="1" hangingPunct="1">
              <a:spcBef>
                <a:spcPct val="50000"/>
              </a:spcBef>
            </a:pPr>
            <a:endParaRPr lang="en-US" sz="4300" dirty="0"/>
          </a:p>
          <a:p>
            <a:pPr eaLnBrk="1" hangingPunct="1">
              <a:spcBef>
                <a:spcPct val="50000"/>
              </a:spcBef>
            </a:pPr>
            <a:endParaRPr lang="en-US" sz="4300" dirty="0"/>
          </a:p>
          <a:p>
            <a:pPr eaLnBrk="1" hangingPunct="1">
              <a:spcBef>
                <a:spcPct val="50000"/>
              </a:spcBef>
            </a:pPr>
            <a:endParaRPr lang="en-US" sz="4300" dirty="0"/>
          </a:p>
          <a:p>
            <a:pPr eaLnBrk="1" hangingPunct="1">
              <a:spcBef>
                <a:spcPct val="50000"/>
              </a:spcBef>
            </a:pPr>
            <a:endParaRPr lang="en-US" sz="4300" dirty="0" smtClean="0"/>
          </a:p>
          <a:p>
            <a:pPr eaLnBrk="1" hangingPunct="1">
              <a:spcBef>
                <a:spcPct val="50000"/>
              </a:spcBef>
            </a:pPr>
            <a:endParaRPr lang="en-US" sz="4300" dirty="0"/>
          </a:p>
          <a:p>
            <a:pPr eaLnBrk="1" hangingPunct="1">
              <a:spcBef>
                <a:spcPct val="50000"/>
              </a:spcBef>
            </a:pPr>
            <a:endParaRPr lang="en-US" sz="4300" dirty="0"/>
          </a:p>
          <a:p>
            <a:pPr eaLnBrk="1" hangingPunct="1">
              <a:spcBef>
                <a:spcPct val="50000"/>
              </a:spcBef>
            </a:pPr>
            <a:endParaRPr lang="en-US" sz="4300" dirty="0"/>
          </a:p>
          <a:p>
            <a:pPr eaLnBrk="1" hangingPunct="1">
              <a:spcBef>
                <a:spcPct val="50000"/>
              </a:spcBef>
            </a:pPr>
            <a:r>
              <a:rPr lang="en-US" sz="4300" dirty="0" smtClean="0"/>
              <a:t>Please </a:t>
            </a:r>
            <a:r>
              <a:rPr lang="en-US" sz="4300" dirty="0"/>
              <a:t>summarize assessment results (graphically if possible)</a:t>
            </a:r>
          </a:p>
          <a:p>
            <a:pPr eaLnBrk="1" hangingPunct="1">
              <a:spcBef>
                <a:spcPct val="50000"/>
              </a:spcBef>
            </a:pPr>
            <a:endParaRPr lang="en-US" sz="4300" dirty="0"/>
          </a:p>
          <a:p>
            <a:pPr eaLnBrk="1" hangingPunct="1">
              <a:spcBef>
                <a:spcPct val="50000"/>
              </a:spcBef>
            </a:pPr>
            <a:endParaRPr lang="en-US" sz="4300" dirty="0"/>
          </a:p>
          <a:p>
            <a:pPr eaLnBrk="1" hangingPunct="1">
              <a:spcBef>
                <a:spcPct val="50000"/>
              </a:spcBef>
            </a:pPr>
            <a:endParaRPr lang="en-US" sz="4300" dirty="0"/>
          </a:p>
        </p:txBody>
      </p:sp>
      <p:sp>
        <p:nvSpPr>
          <p:cNvPr id="2062" name="Text Box 40"/>
          <p:cNvSpPr txBox="1">
            <a:spLocks noChangeArrowheads="1"/>
          </p:cNvSpPr>
          <p:nvPr/>
        </p:nvSpPr>
        <p:spPr bwMode="auto">
          <a:xfrm>
            <a:off x="638175" y="8872955"/>
            <a:ext cx="13531850" cy="6339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33" tIns="85716" rIns="171433" bIns="85716"/>
          <a:lstStyle>
            <a:lvl1pPr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latin typeface="Lucida Bright" pitchFamily="18" charset="0"/>
              </a:rPr>
              <a:t>Topic: </a:t>
            </a:r>
          </a:p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latin typeface="Lucida Bright" pitchFamily="18" charset="0"/>
              </a:rPr>
              <a:t>Materials Selection in Medical Devices</a:t>
            </a:r>
          </a:p>
          <a:p>
            <a:pPr eaLnBrk="1" hangingPunct="1">
              <a:spcBef>
                <a:spcPct val="50000"/>
              </a:spcBef>
            </a:pPr>
            <a:endParaRPr lang="en-US" sz="5400" b="1" dirty="0">
              <a:latin typeface="Lucida Bright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latin typeface="Lucida Bright" pitchFamily="18" charset="0"/>
              </a:rPr>
              <a:t>Standards: </a:t>
            </a:r>
          </a:p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latin typeface="Lucida Bright" pitchFamily="18" charset="0"/>
              </a:rPr>
              <a:t>Medical Technology</a:t>
            </a:r>
            <a:endParaRPr lang="en-US" sz="5400" b="1" dirty="0">
              <a:latin typeface="Lucida Bright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5400" b="1" dirty="0">
              <a:latin typeface="Lucida Bright" pitchFamily="18" charset="0"/>
            </a:endParaRPr>
          </a:p>
        </p:txBody>
      </p:sp>
      <p:sp>
        <p:nvSpPr>
          <p:cNvPr id="2063" name="Rectangle 42"/>
          <p:cNvSpPr>
            <a:spLocks noChangeArrowheads="1"/>
          </p:cNvSpPr>
          <p:nvPr/>
        </p:nvSpPr>
        <p:spPr bwMode="auto">
          <a:xfrm>
            <a:off x="2209800" y="1314450"/>
            <a:ext cx="457200" cy="54864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Rectangle 43"/>
          <p:cNvSpPr>
            <a:spLocks noChangeArrowheads="1"/>
          </p:cNvSpPr>
          <p:nvPr/>
        </p:nvSpPr>
        <p:spPr bwMode="auto">
          <a:xfrm>
            <a:off x="41224200" y="1304925"/>
            <a:ext cx="457200" cy="54864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6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88" y="2657475"/>
            <a:ext cx="49530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6825" y="2560638"/>
            <a:ext cx="2108200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7" name="TextBox 4"/>
          <p:cNvSpPr txBox="1">
            <a:spLocks noChangeArrowheads="1"/>
          </p:cNvSpPr>
          <p:nvPr/>
        </p:nvSpPr>
        <p:spPr bwMode="auto">
          <a:xfrm>
            <a:off x="37338000" y="4872038"/>
            <a:ext cx="38862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RET </a:t>
            </a:r>
            <a:r>
              <a:rPr lang="en-US" sz="2800" dirty="0">
                <a:solidFill>
                  <a:schemeClr val="bg1"/>
                </a:solidFill>
              </a:rPr>
              <a:t>is funded by the National Science Foundation, grant # EEC 0808696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068" name="TextBox 5"/>
          <p:cNvSpPr txBox="1">
            <a:spLocks noChangeArrowheads="1"/>
          </p:cNvSpPr>
          <p:nvPr/>
        </p:nvSpPr>
        <p:spPr bwMode="auto">
          <a:xfrm>
            <a:off x="14995525" y="21751523"/>
            <a:ext cx="13712825" cy="10018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300" dirty="0" smtClean="0">
                <a:latin typeface="Lucida Bright" panose="02040602050505020304" pitchFamily="18" charset="0"/>
              </a:rPr>
              <a:t>This activity focuses specifically on a vary important part of the medical device engineering design process, taking the properties of available materials, weighing them against one another and making a selection. </a:t>
            </a:r>
            <a:endParaRPr lang="en-US" sz="4300" dirty="0">
              <a:latin typeface="Lucida Bright" panose="02040602050505020304" pitchFamily="18" charset="0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4300" b="1" dirty="0" smtClean="0">
                <a:latin typeface="Lucida Bright" panose="02040602050505020304" pitchFamily="18" charset="0"/>
              </a:rPr>
              <a:t>Application: </a:t>
            </a:r>
            <a:r>
              <a:rPr lang="en-US" sz="4300" dirty="0" smtClean="0">
                <a:latin typeface="Lucida Bright" panose="02040602050505020304" pitchFamily="18" charset="0"/>
              </a:rPr>
              <a:t>The type of thought process directly affects the outcome of patients that use/require these devices</a:t>
            </a:r>
            <a:endParaRPr lang="en-US" sz="4300" b="1" dirty="0" smtClean="0">
              <a:latin typeface="Lucida Bright" panose="02040602050505020304" pitchFamily="18" charset="0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4300" b="1" dirty="0" smtClean="0">
                <a:latin typeface="Lucida Bright" panose="02040602050505020304" pitchFamily="18" charset="0"/>
              </a:rPr>
              <a:t>Career Awareness:  </a:t>
            </a:r>
            <a:r>
              <a:rPr lang="en-US" sz="4300" dirty="0" smtClean="0">
                <a:latin typeface="Lucida Bright" panose="02040602050505020304" pitchFamily="18" charset="0"/>
              </a:rPr>
              <a:t>This activity explores the tasks of a biomedical engineer. The lecture makes students </a:t>
            </a:r>
            <a:r>
              <a:rPr lang="en-US" sz="4300" dirty="0" smtClean="0">
                <a:latin typeface="Lucida Bright" panose="02040602050505020304" pitchFamily="18" charset="0"/>
              </a:rPr>
              <a:t>aware </a:t>
            </a:r>
            <a:r>
              <a:rPr lang="en-US" sz="4300" dirty="0" smtClean="0">
                <a:latin typeface="Lucida Bright" panose="02040602050505020304" pitchFamily="18" charset="0"/>
              </a:rPr>
              <a:t>of the consequences for engineering</a:t>
            </a:r>
            <a:endParaRPr lang="en-US" sz="4300" b="1" dirty="0" smtClean="0">
              <a:latin typeface="Lucida Bright" panose="02040602050505020304" pitchFamily="18" charset="0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4300" b="1" dirty="0" smtClean="0">
                <a:latin typeface="Lucida Bright" panose="02040602050505020304" pitchFamily="18" charset="0"/>
              </a:rPr>
              <a:t>Societal Impact:  </a:t>
            </a:r>
            <a:r>
              <a:rPr lang="en-US" sz="4300" dirty="0" smtClean="0">
                <a:latin typeface="Lucida Bright" panose="02040602050505020304" pitchFamily="18" charset="0"/>
              </a:rPr>
              <a:t>Overall materials selection of medical devices improves healthcare and improves quality of life </a:t>
            </a:r>
            <a:endParaRPr lang="en-US" sz="4300" b="1" dirty="0">
              <a:latin typeface="Lucida Bright" panose="02040602050505020304" pitchFamily="18" charset="0"/>
            </a:endParaRPr>
          </a:p>
        </p:txBody>
      </p:sp>
      <p:sp>
        <p:nvSpPr>
          <p:cNvPr id="2069" name="TextBox 6"/>
          <p:cNvSpPr txBox="1">
            <a:spLocks noChangeArrowheads="1"/>
          </p:cNvSpPr>
          <p:nvPr/>
        </p:nvSpPr>
        <p:spPr bwMode="auto">
          <a:xfrm>
            <a:off x="15392400" y="9412288"/>
            <a:ext cx="12649200" cy="1223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6000" i="1" dirty="0" smtClean="0">
                <a:latin typeface="Lucida Bright" panose="02040602050505020304" pitchFamily="18" charset="0"/>
              </a:rPr>
              <a:t>Day One</a:t>
            </a:r>
          </a:p>
          <a:p>
            <a:pPr marL="1314450" lvl="1" indent="-571500" eaLnBrk="1" hangingPunct="1">
              <a:buFont typeface="Arial" panose="020B0604020202020204" pitchFamily="34" charset="0"/>
              <a:buChar char="•"/>
            </a:pPr>
            <a:r>
              <a:rPr lang="en-US" sz="5400" i="1" dirty="0" smtClean="0">
                <a:latin typeface="Lucida Bright" panose="02040602050505020304" pitchFamily="18" charset="0"/>
              </a:rPr>
              <a:t>Administer Pre-test</a:t>
            </a:r>
          </a:p>
          <a:p>
            <a:pPr marL="1314450" lvl="1" indent="-571500" eaLnBrk="1" hangingPunct="1">
              <a:buFont typeface="Arial" panose="020B0604020202020204" pitchFamily="34" charset="0"/>
              <a:buChar char="•"/>
            </a:pPr>
            <a:r>
              <a:rPr lang="en-US" sz="5400" i="1" dirty="0" smtClean="0">
                <a:latin typeface="Lucida Bright" panose="02040602050505020304" pitchFamily="18" charset="0"/>
              </a:rPr>
              <a:t>Present Hook</a:t>
            </a:r>
          </a:p>
          <a:p>
            <a:pPr marL="1314450" lvl="1" indent="-571500" eaLnBrk="1" hangingPunct="1">
              <a:buFont typeface="Arial" panose="020B0604020202020204" pitchFamily="34" charset="0"/>
              <a:buChar char="•"/>
            </a:pPr>
            <a:r>
              <a:rPr lang="en-US" sz="5400" i="1" dirty="0" smtClean="0">
                <a:latin typeface="Lucida Bright" panose="02040602050505020304" pitchFamily="18" charset="0"/>
              </a:rPr>
              <a:t>Deliver lecture</a:t>
            </a:r>
          </a:p>
          <a:p>
            <a:pPr marL="1314450" lvl="1" indent="-571500" eaLnBrk="1" hangingPunct="1">
              <a:buFont typeface="Arial" panose="020B0604020202020204" pitchFamily="34" charset="0"/>
              <a:buChar char="•"/>
            </a:pPr>
            <a:r>
              <a:rPr lang="en-US" sz="5400" i="1" dirty="0" smtClean="0">
                <a:latin typeface="Lucida Bright" panose="02040602050505020304" pitchFamily="18" charset="0"/>
              </a:rPr>
              <a:t>Present challenge</a:t>
            </a:r>
          </a:p>
          <a:p>
            <a:pPr marL="1314450" lvl="1" indent="-571500" eaLnBrk="1" hangingPunct="1">
              <a:buFont typeface="Arial" panose="020B0604020202020204" pitchFamily="34" charset="0"/>
              <a:buChar char="•"/>
            </a:pPr>
            <a:r>
              <a:rPr lang="en-US" sz="5400" i="1" dirty="0" smtClean="0">
                <a:latin typeface="Lucida Bright" panose="02040602050505020304" pitchFamily="18" charset="0"/>
              </a:rPr>
              <a:t>Assign groups / devices</a:t>
            </a:r>
          </a:p>
          <a:p>
            <a:pPr marL="1314450" lvl="1" indent="-571500" eaLnBrk="1" hangingPunct="1">
              <a:buFont typeface="Arial" panose="020B0604020202020204" pitchFamily="34" charset="0"/>
              <a:buChar char="•"/>
            </a:pPr>
            <a:r>
              <a:rPr lang="en-US" sz="5400" i="1" dirty="0" smtClean="0">
                <a:latin typeface="Lucida Bright" panose="02040602050505020304" pitchFamily="18" charset="0"/>
              </a:rPr>
              <a:t>Students work on Challenge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6000" i="1" dirty="0" smtClean="0">
                <a:latin typeface="Lucida Bright" panose="02040602050505020304" pitchFamily="18" charset="0"/>
              </a:rPr>
              <a:t>Day Two</a:t>
            </a:r>
          </a:p>
          <a:p>
            <a:pPr marL="1314450" lvl="1" indent="-571500" eaLnBrk="1" hangingPunct="1">
              <a:buFont typeface="Arial" panose="020B0604020202020204" pitchFamily="34" charset="0"/>
              <a:buChar char="•"/>
            </a:pPr>
            <a:r>
              <a:rPr lang="en-US" sz="5400" i="1" dirty="0" smtClean="0">
                <a:latin typeface="Lucida Bright" panose="02040602050505020304" pitchFamily="18" charset="0"/>
              </a:rPr>
              <a:t>Continue Working on Challenge/ presentations</a:t>
            </a:r>
          </a:p>
          <a:p>
            <a:pPr marL="1314450" lvl="1" indent="-571500" eaLnBrk="1" hangingPunct="1">
              <a:buFont typeface="Arial" panose="020B0604020202020204" pitchFamily="34" charset="0"/>
              <a:buChar char="•"/>
            </a:pPr>
            <a:r>
              <a:rPr lang="en-US" sz="5400" i="1" dirty="0" smtClean="0">
                <a:latin typeface="Lucida Bright" panose="02040602050505020304" pitchFamily="18" charset="0"/>
              </a:rPr>
              <a:t>Groups present findings</a:t>
            </a:r>
          </a:p>
          <a:p>
            <a:pPr marL="1314450" lvl="1" indent="-571500" eaLnBrk="1" hangingPunct="1">
              <a:buFont typeface="Arial" panose="020B0604020202020204" pitchFamily="34" charset="0"/>
              <a:buChar char="•"/>
            </a:pPr>
            <a:r>
              <a:rPr lang="en-US" sz="5400" i="1" dirty="0" smtClean="0">
                <a:latin typeface="Lucida Bright" panose="02040602050505020304" pitchFamily="18" charset="0"/>
              </a:rPr>
              <a:t>Administer </a:t>
            </a:r>
            <a:r>
              <a:rPr lang="en-US" sz="5400" i="1" dirty="0" smtClean="0">
                <a:latin typeface="Lucida Bright" panose="02040602050505020304" pitchFamily="18" charset="0"/>
              </a:rPr>
              <a:t>Post-test</a:t>
            </a:r>
            <a:endParaRPr lang="en-US" sz="4300" dirty="0"/>
          </a:p>
          <a:p>
            <a:pPr eaLnBrk="1" hangingPunct="1"/>
            <a:endParaRPr lang="en-US" sz="4300" dirty="0"/>
          </a:p>
          <a:p>
            <a:pPr eaLnBrk="1" hangingPunct="1"/>
            <a:endParaRPr lang="en-US" sz="4300" dirty="0"/>
          </a:p>
          <a:p>
            <a:pPr eaLnBrk="1" hangingPunct="1"/>
            <a:endParaRPr lang="en-US" sz="4300" dirty="0"/>
          </a:p>
        </p:txBody>
      </p:sp>
      <p:sp>
        <p:nvSpPr>
          <p:cNvPr id="2070" name="TextBox 7"/>
          <p:cNvSpPr txBox="1">
            <a:spLocks noChangeArrowheads="1"/>
          </p:cNvSpPr>
          <p:nvPr/>
        </p:nvSpPr>
        <p:spPr bwMode="auto">
          <a:xfrm>
            <a:off x="30632400" y="25039638"/>
            <a:ext cx="11658600" cy="604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300" dirty="0" smtClean="0">
                <a:latin typeface="Lucida Bright" panose="02040602050505020304" pitchFamily="18" charset="0"/>
              </a:rPr>
              <a:t>Having done the activity, I would have broken up the activity worksheets into more steps to guide their thought processes. I maybe would have found additional resources to which to direct them.</a:t>
            </a:r>
            <a:endParaRPr lang="en-US" sz="4300" dirty="0">
              <a:latin typeface="Lucida Bright" panose="02040602050505020304" pitchFamily="18" charset="0"/>
            </a:endParaRPr>
          </a:p>
          <a:p>
            <a:pPr eaLnBrk="1" hangingPunct="1"/>
            <a:endParaRPr lang="en-US" sz="4300" dirty="0"/>
          </a:p>
          <a:p>
            <a:pPr eaLnBrk="1" hangingPunct="1"/>
            <a:endParaRPr lang="en-US" sz="4300" dirty="0"/>
          </a:p>
          <a:p>
            <a:pPr eaLnBrk="1" hangingPunct="1"/>
            <a:endParaRPr lang="en-US" sz="4300" dirty="0"/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29247097" y="15212886"/>
            <a:ext cx="13893800" cy="2102769"/>
          </a:xfrm>
          <a:prstGeom prst="rect">
            <a:avLst/>
          </a:prstGeom>
          <a:solidFill>
            <a:srgbClr val="D1F0E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/>
            <a:r>
              <a:rPr lang="en-US" sz="6400" b="1" dirty="0" smtClean="0">
                <a:solidFill>
                  <a:srgbClr val="008080"/>
                </a:solidFill>
                <a:latin typeface="Lucida Bright" pitchFamily="18" charset="0"/>
              </a:rPr>
              <a:t>Assessment Results:  </a:t>
            </a:r>
          </a:p>
          <a:p>
            <a:pPr algn="ctr" defTabSz="4703763"/>
            <a:r>
              <a:rPr lang="en-US" sz="6400" b="1" dirty="0" smtClean="0">
                <a:solidFill>
                  <a:srgbClr val="008080"/>
                </a:solidFill>
                <a:latin typeface="Lucida Bright" pitchFamily="18" charset="0"/>
              </a:rPr>
              <a:t>Impact on Student Learning</a:t>
            </a:r>
            <a:endParaRPr lang="en-US" sz="6400" b="1" dirty="0">
              <a:solidFill>
                <a:srgbClr val="008080"/>
              </a:solidFill>
              <a:latin typeface="Lucida Bright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6397" y="9260305"/>
            <a:ext cx="7315200" cy="5486400"/>
          </a:xfrm>
          <a:prstGeom prst="rect">
            <a:avLst/>
          </a:prstGeom>
        </p:spPr>
      </p:pic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35019109"/>
              </p:ext>
            </p:extLst>
          </p:nvPr>
        </p:nvGraphicFramePr>
        <p:xfrm>
          <a:off x="32194500" y="18262684"/>
          <a:ext cx="8534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10566</TotalTime>
  <Words>265</Words>
  <Application>Microsoft Office PowerPoint</Application>
  <PresentationFormat>Custom</PresentationFormat>
  <Paragraphs>53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Materials Selection of a Medical Device Kenechukwu Okoye Loveland HS, Biology</vt:lpstr>
    </vt:vector>
  </TitlesOfParts>
  <Company>Graphicsland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poster example</dc:title>
  <dc:subject>Template For Scientific Poster Presentation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Debora A Liberi</cp:lastModifiedBy>
  <cp:revision>55</cp:revision>
  <dcterms:created xsi:type="dcterms:W3CDTF">2004-07-26T21:45:23Z</dcterms:created>
  <dcterms:modified xsi:type="dcterms:W3CDTF">2014-04-09T15:43:38Z</dcterms:modified>
  <cp:category>science research poster</cp:category>
</cp:coreProperties>
</file>