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DDDDDD"/>
    <a:srgbClr val="336600"/>
    <a:srgbClr val="669900"/>
    <a:srgbClr val="87C5CB"/>
    <a:srgbClr val="5BFFFF"/>
    <a:srgbClr val="808000"/>
    <a:srgbClr val="D1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99" autoAdjust="0"/>
  </p:normalViewPr>
  <p:slideViewPr>
    <p:cSldViewPr>
      <p:cViewPr>
        <p:scale>
          <a:sx n="20" d="100"/>
          <a:sy n="20" d="100"/>
        </p:scale>
        <p:origin x="-2730" y="-55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 (out of 15)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Pre-test</c:v>
                </c:pt>
                <c:pt idx="1">
                  <c:v>Post- test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4.2</c:v>
                </c:pt>
                <c:pt idx="1">
                  <c:v>14.6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244224"/>
        <c:axId val="26245760"/>
      </c:barChart>
      <c:catAx>
        <c:axId val="26244224"/>
        <c:scaling>
          <c:orientation val="minMax"/>
        </c:scaling>
        <c:delete val="0"/>
        <c:axPos val="b"/>
        <c:majorTickMark val="out"/>
        <c:minorTickMark val="none"/>
        <c:tickLblPos val="nextTo"/>
        <c:crossAx val="26245760"/>
        <c:crosses val="autoZero"/>
        <c:auto val="1"/>
        <c:lblAlgn val="ctr"/>
        <c:lblOffset val="100"/>
        <c:noMultiLvlLbl val="0"/>
      </c:catAx>
      <c:valAx>
        <c:axId val="2624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244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0B101C-5B19-41DF-95FA-44D4EFB69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45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CC637-DC1A-422E-A939-061D6EB1999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EC8B-BBB8-4627-9C12-106BEB3A0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6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34283-AEA1-4D3F-B3F2-5B52F9B98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4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9DEA-2323-4D0E-9147-0F2C5E83A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7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299C-17B3-44B1-B052-CEACAA9A4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6CE8-E330-4415-86D5-40687388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3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53DCF-3D02-4D8F-8D3C-0C7DB05E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0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629D-8165-47E0-B437-113E0B875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0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128F-276E-4E05-B2AB-A7A5F140B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3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DEC3-FA4E-4D04-9763-B97364C9A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C58A-C8E9-4705-94F0-1509B4398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1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8867-3901-4435-8F06-FADE497E8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4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12EE-96A2-4FE9-BA9E-76EF90F47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6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ctr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r">
              <a:defRPr sz="7100"/>
            </a:lvl1pPr>
          </a:lstStyle>
          <a:p>
            <a:pPr>
              <a:defRPr/>
            </a:pPr>
            <a:fld id="{FF7C6C35-3651-4A3B-AC3C-B07F3644F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2125" indent="-176212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5338" indent="-117157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400">
          <a:solidFill>
            <a:schemeClr val="tx1"/>
          </a:solidFill>
          <a:latin typeface="+mn-lt"/>
        </a:defRPr>
      </a:lvl3pPr>
      <a:lvl4pPr marL="8228013" indent="-117316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2275" indent="-1176338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94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66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38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110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7C5C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Grp="1" noChangeArrowheads="1"/>
          </p:cNvSpPr>
          <p:nvPr>
            <p:ph type="title"/>
          </p:nvPr>
        </p:nvSpPr>
        <p:spPr>
          <a:solidFill>
            <a:srgbClr val="008080"/>
          </a:solidFill>
          <a:ln w="60325" cap="flat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1300" b="1" dirty="0" smtClean="0">
                <a:solidFill>
                  <a:schemeClr val="bg1"/>
                </a:solidFill>
                <a:latin typeface="Lucida Bright" pitchFamily="18" charset="0"/>
              </a:rPr>
              <a:t>Materials Selection of a Medical Device</a:t>
            </a:r>
            <a:r>
              <a:rPr lang="en-US" sz="6000" dirty="0" smtClean="0">
                <a:latin typeface="Lucida Bright" pitchFamily="18" charset="0"/>
              </a:rPr>
              <a:t/>
            </a:r>
            <a:br>
              <a:rPr lang="en-US" sz="6000" dirty="0" smtClean="0">
                <a:latin typeface="Lucida Bright" pitchFamily="18" charset="0"/>
              </a:rPr>
            </a:br>
            <a:r>
              <a:rPr lang="en-US" sz="7200" dirty="0" err="1" smtClean="0">
                <a:solidFill>
                  <a:schemeClr val="bg1"/>
                </a:solidFill>
                <a:latin typeface="Lucida Bright" pitchFamily="18" charset="0"/>
              </a:rPr>
              <a:t>Kenechukwu</a:t>
            </a: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Lucida Bright" pitchFamily="18" charset="0"/>
              </a:rPr>
              <a:t>Okoye</a:t>
            </a:r>
            <a: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  <a:t/>
            </a:r>
            <a:b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</a:b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Loveland HS, Biology</a:t>
            </a:r>
          </a:p>
        </p:txBody>
      </p:sp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457200" y="74295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Unit Overview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sp>
        <p:nvSpPr>
          <p:cNvPr id="2052" name="Rectangle 19"/>
          <p:cNvSpPr>
            <a:spLocks noChangeArrowheads="1"/>
          </p:cNvSpPr>
          <p:nvPr/>
        </p:nvSpPr>
        <p:spPr bwMode="auto">
          <a:xfrm>
            <a:off x="14814550" y="74676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>
                <a:solidFill>
                  <a:srgbClr val="008080"/>
                </a:solidFill>
                <a:latin typeface="Lucida Bright" pitchFamily="18" charset="0"/>
              </a:rPr>
              <a:t>Unit Activity Implementation</a:t>
            </a:r>
          </a:p>
        </p:txBody>
      </p:sp>
      <p:sp>
        <p:nvSpPr>
          <p:cNvPr id="2053" name="Rectangle 20"/>
          <p:cNvSpPr>
            <a:spLocks noChangeArrowheads="1"/>
          </p:cNvSpPr>
          <p:nvPr/>
        </p:nvSpPr>
        <p:spPr bwMode="auto">
          <a:xfrm>
            <a:off x="29381450" y="74676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Student </a:t>
            </a:r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Work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sp>
        <p:nvSpPr>
          <p:cNvPr id="2054" name="Text Box 21"/>
          <p:cNvSpPr txBox="1">
            <a:spLocks noChangeArrowheads="1"/>
          </p:cNvSpPr>
          <p:nvPr/>
        </p:nvSpPr>
        <p:spPr bwMode="auto">
          <a:xfrm>
            <a:off x="730250" y="16681450"/>
            <a:ext cx="1329055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5" name="Text Box 22"/>
          <p:cNvSpPr txBox="1">
            <a:spLocks noChangeArrowheads="1"/>
          </p:cNvSpPr>
          <p:nvPr/>
        </p:nvSpPr>
        <p:spPr bwMode="auto">
          <a:xfrm>
            <a:off x="609600" y="16529050"/>
            <a:ext cx="13776325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592388" y="16139903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Activity </a:t>
            </a:r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Structure</a:t>
            </a:r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29267150" y="230886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>
                <a:solidFill>
                  <a:srgbClr val="008080"/>
                </a:solidFill>
                <a:latin typeface="Lucida Bright" pitchFamily="18" charset="0"/>
              </a:rPr>
              <a:t>Reflection and Conclusion</a:t>
            </a:r>
          </a:p>
        </p:txBody>
      </p:sp>
      <p:sp>
        <p:nvSpPr>
          <p:cNvPr id="2058" name="Rectangle 30"/>
          <p:cNvSpPr>
            <a:spLocks noChangeArrowheads="1"/>
          </p:cNvSpPr>
          <p:nvPr/>
        </p:nvSpPr>
        <p:spPr bwMode="auto">
          <a:xfrm>
            <a:off x="14814550" y="19964401"/>
            <a:ext cx="13893800" cy="1682006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>
                <a:solidFill>
                  <a:srgbClr val="008080"/>
                </a:solidFill>
                <a:latin typeface="Lucida Bright" pitchFamily="18" charset="0"/>
              </a:rPr>
              <a:t>Engineering Design Process </a:t>
            </a:r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873125" y="17953038"/>
            <a:ext cx="13411200" cy="1327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Title: </a:t>
            </a:r>
            <a:r>
              <a:rPr lang="en-US" sz="5400" b="1" dirty="0">
                <a:latin typeface="Lucida Bright" pitchFamily="18" charset="0"/>
              </a:rPr>
              <a:t> Materials Selection of a Medical Device</a:t>
            </a:r>
            <a:endParaRPr lang="en-US" sz="5400" b="1" dirty="0" smtClean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5400" b="1" dirty="0" smtClean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Guiding Questions: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 How do you select the type of material to go into a medical device?</a:t>
            </a:r>
          </a:p>
          <a:p>
            <a:pPr eaLnBrk="1" hangingPunct="1">
              <a:spcBef>
                <a:spcPct val="50000"/>
              </a:spcBef>
            </a:pPr>
            <a:endParaRPr lang="en-US" sz="43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3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Objectives:</a:t>
            </a:r>
            <a:endParaRPr lang="en-US" sz="5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300" b="1" dirty="0" smtClean="0"/>
              <a:t>Identify Material Properties and how they meet device needs. </a:t>
            </a:r>
            <a:endParaRPr lang="en-US" sz="4300" b="1" dirty="0"/>
          </a:p>
          <a:p>
            <a:pPr eaLnBrk="1" hangingPunct="1">
              <a:spcBef>
                <a:spcPct val="50000"/>
              </a:spcBef>
            </a:pPr>
            <a:endParaRPr lang="en-US" sz="4300" b="1" dirty="0"/>
          </a:p>
          <a:p>
            <a:pPr eaLnBrk="1" hangingPunct="1">
              <a:spcBef>
                <a:spcPct val="50000"/>
              </a:spcBef>
            </a:pPr>
            <a:endParaRPr lang="en-US" sz="4300" b="1" dirty="0"/>
          </a:p>
        </p:txBody>
      </p:sp>
      <p:sp>
        <p:nvSpPr>
          <p:cNvPr id="2060" name="Text Box 35"/>
          <p:cNvSpPr txBox="1">
            <a:spLocks noChangeArrowheads="1"/>
          </p:cNvSpPr>
          <p:nvPr/>
        </p:nvSpPr>
        <p:spPr bwMode="auto">
          <a:xfrm>
            <a:off x="14995525" y="9296400"/>
            <a:ext cx="135350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300" b="1">
              <a:solidFill>
                <a:srgbClr val="3366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10300" b="1"/>
          </a:p>
        </p:txBody>
      </p:sp>
      <p:sp>
        <p:nvSpPr>
          <p:cNvPr id="2061" name="Text Box 36"/>
          <p:cNvSpPr txBox="1">
            <a:spLocks noChangeArrowheads="1"/>
          </p:cNvSpPr>
          <p:nvPr/>
        </p:nvSpPr>
        <p:spPr bwMode="auto">
          <a:xfrm>
            <a:off x="29505275" y="9296400"/>
            <a:ext cx="13655675" cy="12414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dirty="0" smtClean="0"/>
              <a:t>.</a:t>
            </a: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 smtClean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r>
              <a:rPr lang="en-US" sz="4300" dirty="0" smtClean="0"/>
              <a:t>Please </a:t>
            </a:r>
            <a:r>
              <a:rPr lang="en-US" sz="4300" dirty="0"/>
              <a:t>summarize assessment results (graphically if possible)</a:t>
            </a:r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</p:txBody>
      </p:sp>
      <p:sp>
        <p:nvSpPr>
          <p:cNvPr id="2062" name="Text Box 40"/>
          <p:cNvSpPr txBox="1">
            <a:spLocks noChangeArrowheads="1"/>
          </p:cNvSpPr>
          <p:nvPr/>
        </p:nvSpPr>
        <p:spPr bwMode="auto">
          <a:xfrm>
            <a:off x="638175" y="8872955"/>
            <a:ext cx="13531850" cy="6339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Topic: 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Materials Selection in Medical Devices</a:t>
            </a:r>
          </a:p>
          <a:p>
            <a:pPr eaLnBrk="1" hangingPunct="1">
              <a:spcBef>
                <a:spcPct val="50000"/>
              </a:spcBef>
            </a:pPr>
            <a:endParaRPr lang="en-US" sz="5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Standards: 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Medical Technology</a:t>
            </a:r>
            <a:endParaRPr lang="en-US" sz="5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5400" b="1" dirty="0">
              <a:latin typeface="Lucida Bright" pitchFamily="18" charset="0"/>
            </a:endParaRPr>
          </a:p>
        </p:txBody>
      </p:sp>
      <p:sp>
        <p:nvSpPr>
          <p:cNvPr id="2063" name="Rectangle 42"/>
          <p:cNvSpPr>
            <a:spLocks noChangeArrowheads="1"/>
          </p:cNvSpPr>
          <p:nvPr/>
        </p:nvSpPr>
        <p:spPr bwMode="auto">
          <a:xfrm>
            <a:off x="2209800" y="1314450"/>
            <a:ext cx="457200" cy="5486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43"/>
          <p:cNvSpPr>
            <a:spLocks noChangeArrowheads="1"/>
          </p:cNvSpPr>
          <p:nvPr/>
        </p:nvSpPr>
        <p:spPr bwMode="auto">
          <a:xfrm>
            <a:off x="41224200" y="1304925"/>
            <a:ext cx="457200" cy="5486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88" y="2657475"/>
            <a:ext cx="4953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6825" y="2560638"/>
            <a:ext cx="21082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TextBox 4"/>
          <p:cNvSpPr txBox="1">
            <a:spLocks noChangeArrowheads="1"/>
          </p:cNvSpPr>
          <p:nvPr/>
        </p:nvSpPr>
        <p:spPr bwMode="auto">
          <a:xfrm>
            <a:off x="37338000" y="4872038"/>
            <a:ext cx="3886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RET </a:t>
            </a:r>
            <a:r>
              <a:rPr lang="en-US" sz="2800" dirty="0">
                <a:solidFill>
                  <a:schemeClr val="bg1"/>
                </a:solidFill>
              </a:rPr>
              <a:t>is funded by the National Science Foundation, grant # EEC 0808696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68" name="TextBox 5"/>
          <p:cNvSpPr txBox="1">
            <a:spLocks noChangeArrowheads="1"/>
          </p:cNvSpPr>
          <p:nvPr/>
        </p:nvSpPr>
        <p:spPr bwMode="auto">
          <a:xfrm>
            <a:off x="14995525" y="21751523"/>
            <a:ext cx="13712825" cy="1001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300" dirty="0" smtClean="0">
                <a:latin typeface="Lucida Bright" panose="02040602050505020304" pitchFamily="18" charset="0"/>
              </a:rPr>
              <a:t>This activity focuses specifically on a vary important part of the medical device engineering design process, taking the properties of available materials, weighing them against one another and making a selection. 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 smtClean="0">
                <a:latin typeface="Lucida Bright" panose="02040602050505020304" pitchFamily="18" charset="0"/>
              </a:rPr>
              <a:t>Application: </a:t>
            </a:r>
            <a:r>
              <a:rPr lang="en-US" sz="4300" dirty="0" smtClean="0">
                <a:latin typeface="Lucida Bright" panose="02040602050505020304" pitchFamily="18" charset="0"/>
              </a:rPr>
              <a:t>The type of thought process directly affects the outcome of patients that use/require these devices</a:t>
            </a:r>
            <a:endParaRPr lang="en-US" sz="4300" b="1" dirty="0" smtClean="0">
              <a:latin typeface="Lucida Bright" panose="02040602050505020304" pitchFamily="18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 smtClean="0">
                <a:latin typeface="Lucida Bright" panose="02040602050505020304" pitchFamily="18" charset="0"/>
              </a:rPr>
              <a:t>Career Awareness:  </a:t>
            </a:r>
            <a:r>
              <a:rPr lang="en-US" sz="4300" dirty="0" smtClean="0">
                <a:latin typeface="Lucida Bright" panose="02040602050505020304" pitchFamily="18" charset="0"/>
              </a:rPr>
              <a:t>This activity explores the tasks of a biomedical engineer. The lecture makes students </a:t>
            </a:r>
            <a:r>
              <a:rPr lang="en-US" sz="4300" dirty="0" smtClean="0">
                <a:latin typeface="Lucida Bright" panose="02040602050505020304" pitchFamily="18" charset="0"/>
              </a:rPr>
              <a:t>aware </a:t>
            </a:r>
            <a:r>
              <a:rPr lang="en-US" sz="4300" dirty="0" smtClean="0">
                <a:latin typeface="Lucida Bright" panose="02040602050505020304" pitchFamily="18" charset="0"/>
              </a:rPr>
              <a:t>of the consequences for engineering</a:t>
            </a:r>
            <a:endParaRPr lang="en-US" sz="4300" b="1" dirty="0" smtClean="0">
              <a:latin typeface="Lucida Bright" panose="02040602050505020304" pitchFamily="18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 smtClean="0">
                <a:latin typeface="Lucida Bright" panose="02040602050505020304" pitchFamily="18" charset="0"/>
              </a:rPr>
              <a:t>Societal Impact:  </a:t>
            </a:r>
            <a:r>
              <a:rPr lang="en-US" sz="4300" dirty="0" smtClean="0">
                <a:latin typeface="Lucida Bright" panose="02040602050505020304" pitchFamily="18" charset="0"/>
              </a:rPr>
              <a:t>Overall materials selection of medical devices improves healthcare and improves quality of life </a:t>
            </a:r>
            <a:endParaRPr lang="en-US" sz="4300" b="1" dirty="0">
              <a:latin typeface="Lucida Bright" panose="02040602050505020304" pitchFamily="18" charset="0"/>
            </a:endParaRPr>
          </a:p>
        </p:txBody>
      </p:sp>
      <p:sp>
        <p:nvSpPr>
          <p:cNvPr id="2069" name="TextBox 6"/>
          <p:cNvSpPr txBox="1">
            <a:spLocks noChangeArrowheads="1"/>
          </p:cNvSpPr>
          <p:nvPr/>
        </p:nvSpPr>
        <p:spPr bwMode="auto">
          <a:xfrm>
            <a:off x="15392400" y="9412288"/>
            <a:ext cx="12649200" cy="1223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6000" i="1" dirty="0" smtClean="0">
                <a:latin typeface="Lucida Bright" panose="02040602050505020304" pitchFamily="18" charset="0"/>
              </a:rPr>
              <a:t>Day One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Administer Pre-test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Present Hook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Deliver lecture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Present challenge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Assign groups / devices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Students work on Challenge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6000" i="1" dirty="0" smtClean="0">
                <a:latin typeface="Lucida Bright" panose="02040602050505020304" pitchFamily="18" charset="0"/>
              </a:rPr>
              <a:t>Day Two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Continue Working on Challenge/ presentations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Groups present findings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5400" i="1" dirty="0" smtClean="0">
                <a:latin typeface="Lucida Bright" panose="02040602050505020304" pitchFamily="18" charset="0"/>
              </a:rPr>
              <a:t>Administer </a:t>
            </a:r>
            <a:r>
              <a:rPr lang="en-US" sz="5400" i="1" dirty="0" smtClean="0">
                <a:latin typeface="Lucida Bright" panose="02040602050505020304" pitchFamily="18" charset="0"/>
              </a:rPr>
              <a:t>Post-test</a:t>
            </a:r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</p:txBody>
      </p:sp>
      <p:sp>
        <p:nvSpPr>
          <p:cNvPr id="2070" name="TextBox 7"/>
          <p:cNvSpPr txBox="1">
            <a:spLocks noChangeArrowheads="1"/>
          </p:cNvSpPr>
          <p:nvPr/>
        </p:nvSpPr>
        <p:spPr bwMode="auto">
          <a:xfrm>
            <a:off x="30632400" y="25039638"/>
            <a:ext cx="116586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300" dirty="0" smtClean="0">
                <a:latin typeface="Lucida Bright" panose="02040602050505020304" pitchFamily="18" charset="0"/>
              </a:rPr>
              <a:t>Having done the activity, I would have broken up the activity worksheets into more steps to guide their thought processes. I maybe would have found additional resources to which to direct them.</a:t>
            </a:r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9247097" y="15212886"/>
            <a:ext cx="13893800" cy="2102769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Assessment Results:  </a:t>
            </a:r>
          </a:p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Impact on Student Learning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6397" y="9260305"/>
            <a:ext cx="7315200" cy="5486400"/>
          </a:xfrm>
          <a:prstGeom prst="rect">
            <a:avLst/>
          </a:prstGeom>
        </p:spPr>
      </p:pic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5019109"/>
              </p:ext>
            </p:extLst>
          </p:nvPr>
        </p:nvGraphicFramePr>
        <p:xfrm>
          <a:off x="32194500" y="18262684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10566</TotalTime>
  <Words>265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Materials Selection of a Medical Device Kenechukwu Okoye Loveland HS, Biology</vt:lpstr>
    </vt:vector>
  </TitlesOfParts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Debora A Liberi</cp:lastModifiedBy>
  <cp:revision>55</cp:revision>
  <dcterms:created xsi:type="dcterms:W3CDTF">2004-07-26T21:45:23Z</dcterms:created>
  <dcterms:modified xsi:type="dcterms:W3CDTF">2014-04-09T15:43:38Z</dcterms:modified>
  <cp:category>science research poster</cp:category>
</cp:coreProperties>
</file>